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42"/>
  </p:notesMasterIdLst>
  <p:sldIdLst>
    <p:sldId id="264" r:id="rId5"/>
    <p:sldId id="265" r:id="rId6"/>
    <p:sldId id="297" r:id="rId7"/>
    <p:sldId id="319" r:id="rId8"/>
    <p:sldId id="300" r:id="rId9"/>
    <p:sldId id="274" r:id="rId10"/>
    <p:sldId id="298" r:id="rId11"/>
    <p:sldId id="304" r:id="rId12"/>
    <p:sldId id="320" r:id="rId13"/>
    <p:sldId id="340" r:id="rId14"/>
    <p:sldId id="266" r:id="rId15"/>
    <p:sldId id="278" r:id="rId16"/>
    <p:sldId id="341" r:id="rId17"/>
    <p:sldId id="309" r:id="rId18"/>
    <p:sldId id="329" r:id="rId19"/>
    <p:sldId id="343" r:id="rId20"/>
    <p:sldId id="283" r:id="rId21"/>
    <p:sldId id="330" r:id="rId22"/>
    <p:sldId id="279" r:id="rId23"/>
    <p:sldId id="331" r:id="rId24"/>
    <p:sldId id="310" r:id="rId25"/>
    <p:sldId id="333" r:id="rId26"/>
    <p:sldId id="344" r:id="rId27"/>
    <p:sldId id="334" r:id="rId28"/>
    <p:sldId id="295" r:id="rId29"/>
    <p:sldId id="296" r:id="rId30"/>
    <p:sldId id="335" r:id="rId31"/>
    <p:sldId id="324" r:id="rId32"/>
    <p:sldId id="268" r:id="rId33"/>
    <p:sldId id="345" r:id="rId34"/>
    <p:sldId id="314" r:id="rId35"/>
    <p:sldId id="336" r:id="rId36"/>
    <p:sldId id="337" r:id="rId37"/>
    <p:sldId id="338" r:id="rId38"/>
    <p:sldId id="315" r:id="rId39"/>
    <p:sldId id="326" r:id="rId40"/>
    <p:sldId id="263" r:id="rId41"/>
  </p:sldIdLst>
  <p:sldSz cx="12192000" cy="6858000"/>
  <p:notesSz cx="6794500" cy="9931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255A"/>
    <a:srgbClr val="E43A57"/>
    <a:srgbClr val="009C63"/>
    <a:srgbClr val="009E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7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97679E-50AB-4903-85AB-36CA55B0975A}" type="datetimeFigureOut">
              <a:rPr lang="en-AU" smtClean="0"/>
              <a:t>18/07/2024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498358-8FF6-41A7-B2B0-53EE0E7CEA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2681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FDE96-F6F6-407E-B800-EB3220632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29000"/>
            <a:ext cx="9144000" cy="2387600"/>
          </a:xfrm>
        </p:spPr>
        <p:txBody>
          <a:bodyPr anchor="t">
            <a:normAutofit/>
          </a:bodyPr>
          <a:lstStyle>
            <a:lvl1pPr algn="ctr">
              <a:defRPr sz="5400" b="0"/>
            </a:lvl1pPr>
          </a:lstStyle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AE4E40-2212-491D-BD3D-F48C5476BF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497632"/>
            <a:ext cx="9144000" cy="1391618"/>
          </a:xfrm>
        </p:spPr>
        <p:txBody>
          <a:bodyPr anchor="b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78BF5-1FF1-414D-B46A-C70D9ED26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8CD6D-EA88-4A77-B5D1-1EB659BF4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D81E2-DA15-495C-A763-B09ABBCDD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839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04E78-2E6F-480F-82CB-4ECB0BC25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3FB7D-2AD7-4281-B596-6296AF5EEE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258BB-62DF-489C-976B-EE065AC19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800ED-542D-4ED7-9C4B-E8240D2BA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1635A-587F-47CF-AF81-49A26F08B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687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45EC6C-F24D-4278-80A2-05B1622B03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0FB560-8020-4487-8CE8-FC6C5D206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E388E-2F44-4B16-AE0E-1F3A09A91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C25AD-7143-4903-9C51-2CDAC8C37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03C95-0F8D-4CE5-AA0D-9B6CF7DC1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4188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D809932-C7E4-4EFA-975F-0644BE0787F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447931"/>
            <a:ext cx="10515600" cy="383070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917EF-4E32-469E-B815-13973CDB1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5103"/>
            <a:ext cx="10515600" cy="854236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7CFE5-AB23-4946-97DF-B330F6950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B0915-980C-4CCD-AD97-8ABBFA24E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07410-408C-4B1C-A9D9-59BEC65F3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F6F8583-B474-4C36-B96E-896EF05F1D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2029339"/>
            <a:ext cx="10515600" cy="418592"/>
          </a:xfrm>
        </p:spPr>
        <p:txBody>
          <a:bodyPr/>
          <a:lstStyle>
            <a:lvl1pPr marL="0" indent="0">
              <a:buNone/>
              <a:defRPr>
                <a:solidFill>
                  <a:srgbClr val="66255A"/>
                </a:solidFill>
              </a:defRPr>
            </a:lvl1pPr>
          </a:lstStyle>
          <a:p>
            <a:pPr lvl="0"/>
            <a:r>
              <a:rPr lang="en-US" dirty="0"/>
              <a:t>Click to add subheading</a:t>
            </a:r>
          </a:p>
        </p:txBody>
      </p:sp>
    </p:spTree>
    <p:extLst>
      <p:ext uri="{BB962C8B-B14F-4D97-AF65-F5344CB8AC3E}">
        <p14:creationId xmlns:p14="http://schemas.microsoft.com/office/powerpoint/2010/main" val="3679427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D809932-C7E4-4EFA-975F-0644BE0787F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447931"/>
            <a:ext cx="5257800" cy="383070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917EF-4E32-469E-B815-13973CDB1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5103"/>
            <a:ext cx="10515600" cy="854236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7CFE5-AB23-4946-97DF-B330F6950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B0915-980C-4CCD-AD97-8ABBFA24E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07410-408C-4B1C-A9D9-59BEC65F3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F6F8583-B474-4C36-B96E-896EF05F1D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2029339"/>
            <a:ext cx="10515600" cy="418592"/>
          </a:xfrm>
        </p:spPr>
        <p:txBody>
          <a:bodyPr/>
          <a:lstStyle>
            <a:lvl1pPr marL="0" indent="0">
              <a:buNone/>
              <a:defRPr>
                <a:solidFill>
                  <a:srgbClr val="66255A"/>
                </a:solidFill>
              </a:defRPr>
            </a:lvl1pPr>
          </a:lstStyle>
          <a:p>
            <a:pPr lvl="0"/>
            <a:r>
              <a:rPr lang="en-US" dirty="0"/>
              <a:t>Click to add subheading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872FE27-F1F9-4745-9037-20810157C76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2447854"/>
            <a:ext cx="5257800" cy="3465507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59B1AC-69B1-44D7-9B9D-DDF6B2D89B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6000" y="5913438"/>
            <a:ext cx="5257800" cy="365125"/>
          </a:xfrm>
        </p:spPr>
        <p:txBody>
          <a:bodyPr>
            <a:noAutofit/>
          </a:bodyPr>
          <a:lstStyle>
            <a:lvl1pPr marL="0" indent="0" algn="r">
              <a:buNone/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AU" dirty="0"/>
              <a:t>Click to add caption</a:t>
            </a:r>
          </a:p>
        </p:txBody>
      </p:sp>
    </p:spTree>
    <p:extLst>
      <p:ext uri="{BB962C8B-B14F-4D97-AF65-F5344CB8AC3E}">
        <p14:creationId xmlns:p14="http://schemas.microsoft.com/office/powerpoint/2010/main" val="1413979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1C73-C2C4-4A81-92AE-FF7412B10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BF480-DC6F-4566-BA14-431EB43E7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213F2E-9EB0-4D82-B0BE-3464FBAD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AD9A33-A81B-4E6F-B127-D39619A2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A94963-4F26-4B0E-B228-95E253A58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5950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DCFA1-9A0B-4ECB-A6E2-E905A7ED3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175104"/>
            <a:ext cx="10515600" cy="59340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51B5E-D833-46C4-9857-375D36934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68511"/>
            <a:ext cx="5157787" cy="7365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5EB926-6BEE-4C54-B484-B9C5D25753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50A95D-C73E-4CAE-AC4C-E5BA2420BE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FD83CA-5A19-4EF0-A8B3-AEE1D7E554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93F379-01A7-441A-9BC3-5DCBB4718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50A737-BEB1-4ACB-B5D7-570957DF3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1A3AD0-A898-4F4C-A1FB-D76ED988A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6338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74586-FEF3-440E-B564-AC6FDC8ED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59FEA-4E60-4185-AC09-CC57435AB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55AC0-C0CD-44AF-A767-F4C8C7885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C257D9-E203-4BB0-98A4-61E6319E6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032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E94F95-0EFD-4311-8972-3C2D5FCDF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87E802-F8B3-453C-B78A-4B520DEA0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AF9E2E-6776-4B30-87E8-F1F6B5357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1627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7DB88-53E5-4111-9911-F0B89CDA5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89F1C-19D1-40A7-AF03-D0D5C2DDE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90432D-293E-44AB-9AD0-99EC269C5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C31202-439D-4E83-BFE4-425D03BB1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0D3DD2-B069-4784-9438-D5A3EBF12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DADF59-3815-40F3-8FF8-B4A9A5311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504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E5277-83F5-42A5-896A-C4284752D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9FF6F2-31BD-4855-BBF3-A91FBAFACB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8129DE-C3A4-4537-84DB-D43BF0932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7B1A7A-F587-4188-9168-E4BCBCD07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3CBF9-0853-4BA8-899A-B52CD5859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83F82-5A17-485D-9016-6A40E3D81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4039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76BBEB-A76C-446F-9A9F-94A5440F0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5104"/>
            <a:ext cx="10515600" cy="7765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22C18-3B2C-4A78-BA77-F9676E470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29454"/>
            <a:ext cx="10515600" cy="4249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19D72-CA93-4F03-9BB4-26BDD24492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C1953-B110-4605-A7EA-F88F8ECAA2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57C8B-DC76-400F-84C8-131BD8DB8E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FC04F-1492-4AE1-9F5E-8074E380EC6F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04F78B-0D9F-4253-AF88-C46ACC2FC7A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030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381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2EB99-FE59-4DD2-9D93-98D8665159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Australia’s involvement in World War II (1939–1945)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793557-B13A-4F64-9A7B-4B1AB9A4B7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Chapter 7</a:t>
            </a:r>
          </a:p>
        </p:txBody>
      </p:sp>
    </p:spTree>
    <p:extLst>
      <p:ext uri="{BB962C8B-B14F-4D97-AF65-F5344CB8AC3E}">
        <p14:creationId xmlns:p14="http://schemas.microsoft.com/office/powerpoint/2010/main" val="2362072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CD2516-8233-4B96-BAD9-48CCEC6B4A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486786"/>
            <a:ext cx="5979695" cy="383070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dirty="0"/>
              <a:t>Leaders around Europe adopted a policy of appeasement in order to avoid conflict, allowing Hitler’s agenda to go unchecked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 Nuremburg Laws were passed in 1935 making the ideology of antisemitism a reality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Reforming the Wehrmacht (the German Army) and rebuilding its strength proceeded unopposed</a:t>
            </a:r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8C5296-BFFD-402F-B682-FBE76F9CF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 7.4 The causes and course of World War II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4F93-B64A-4EC9-8E78-2FCE08B9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8871D4-E7E7-468D-9198-FE5E3C5513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Appeasement: 1933-1937</a:t>
            </a:r>
          </a:p>
          <a:p>
            <a:endParaRPr lang="en-A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17A6A4-345D-48DA-9FC4-9D0C0159BA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02538" y="5814920"/>
            <a:ext cx="5257800" cy="365125"/>
          </a:xfrm>
        </p:spPr>
        <p:txBody>
          <a:bodyPr/>
          <a:lstStyle/>
          <a:p>
            <a:r>
              <a:rPr lang="en-AU" dirty="0"/>
              <a:t>Hitler was allowed to rebuild the German army</a:t>
            </a:r>
            <a:endParaRPr lang="en-AU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56F87-6312-4563-BDCA-B93EEB33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10</a:t>
            </a:fld>
            <a:endParaRPr lang="en-AU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21E888-0DAA-C849-8B94-E8400E597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378" y="2605923"/>
            <a:ext cx="4593792" cy="307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389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24930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The failure of the League of Nations: </a:t>
            </a:r>
            <a:r>
              <a:rPr lang="en-AU" dirty="0"/>
              <a:t>the League’s lack of a unified military meant aggressive states such as Germany could simply ignore the League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early years of World War II: </a:t>
            </a:r>
            <a:r>
              <a:rPr lang="en-AU" b="1" i="1" dirty="0"/>
              <a:t>Blitzkrieg </a:t>
            </a:r>
            <a:r>
              <a:rPr lang="en-AU" b="1" dirty="0"/>
              <a:t>1939: </a:t>
            </a:r>
            <a:r>
              <a:rPr lang="en-AU" i="1" dirty="0"/>
              <a:t>Blitzkrieg</a:t>
            </a:r>
            <a:r>
              <a:rPr lang="en-AU" dirty="0"/>
              <a:t> ‘lightning war’ was Germany’s novel war tactic that quickly decimated opposition when it invaded Poland in 1939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phoney war: </a:t>
            </a:r>
            <a:r>
              <a:rPr lang="en-AU" dirty="0"/>
              <a:t>however, France and Britain did not retaliate for the Poland invasion until April 1940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By then the Blitzkrieg tactic used on Poland, had been used to threaten both Denmark and Norway who quickly surrendered</a:t>
            </a:r>
          </a:p>
          <a:p>
            <a:pPr lvl="1">
              <a:lnSpc>
                <a:spcPct val="100000"/>
              </a:lnSpc>
            </a:pPr>
            <a:endParaRPr lang="en-AU" sz="2200" dirty="0"/>
          </a:p>
          <a:p>
            <a:pPr lvl="1">
              <a:lnSpc>
                <a:spcPct val="100000"/>
              </a:lnSpc>
            </a:pPr>
            <a:endParaRPr lang="en-AU" sz="2200" dirty="0"/>
          </a:p>
          <a:p>
            <a:pPr lvl="1">
              <a:lnSpc>
                <a:spcPct val="100000"/>
              </a:lnSpc>
            </a:pPr>
            <a:endParaRPr lang="en-AU" sz="2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 7.4 The causes and course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11</a:t>
            </a:fld>
            <a:endParaRPr lang="en-AU" dirty="0"/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E881DE27-669C-DE49-B9BD-8DBA624CFD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06417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24930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The western offensive: </a:t>
            </a:r>
            <a:r>
              <a:rPr lang="en-AU" dirty="0"/>
              <a:t>10 May 1940 the German armies invaded both the Netherlands and Belgium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On 25 May 1940, the evacuation from Europe was ordered and the German army seemed unstoppable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miracle of Dunkirk: </a:t>
            </a:r>
            <a:r>
              <a:rPr lang="en-AU" dirty="0"/>
              <a:t>the British Government put out a call for anyone with access to a boat to sail from England to Dunkirk to rescue stranded British and French troops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Germany managed to conquer France in a matter of weeks</a:t>
            </a:r>
          </a:p>
          <a:p>
            <a:pPr>
              <a:lnSpc>
                <a:spcPct val="100000"/>
              </a:lnSpc>
            </a:pPr>
            <a:r>
              <a:rPr lang="en-AU" b="1" dirty="0"/>
              <a:t>Winston Churchill emerges: </a:t>
            </a:r>
            <a:r>
              <a:rPr lang="en-AU" dirty="0"/>
              <a:t>newly-elected Prime Minister Winston Churchill gives  rousing speech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 Battle of Britain begins (August 1940) </a:t>
            </a:r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 7.4 The causes and course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12</a:t>
            </a:fld>
            <a:endParaRPr lang="en-AU" dirty="0"/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FF38F24B-2A78-EF4A-B461-AAA5552A3D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74930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CD2516-8233-4B96-BAD9-48CCEC6B4A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1" y="2029340"/>
            <a:ext cx="5498432" cy="428815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Operation Barbarossa: 22 June 1941: </a:t>
            </a:r>
            <a:r>
              <a:rPr lang="en-AU" dirty="0"/>
              <a:t>Hitler broke the Molotov-Ribbentrop pact and ordered the German invasion of Russia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German troops entered Russian territory with the aim of ‘total annihilation’ and against communism and Judaism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They quickly conquered much of Russia, but never managed to capture Moscow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8C5296-BFFD-402F-B682-FBE76F9CF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 7.5 An examination of significant events of World War II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4F93-B64A-4EC9-8E78-2FCE08B9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17A6A4-345D-48DA-9FC4-9D0C0159BA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28084" y="5913438"/>
            <a:ext cx="5257800" cy="365125"/>
          </a:xfrm>
        </p:spPr>
        <p:txBody>
          <a:bodyPr/>
          <a:lstStyle/>
          <a:p>
            <a:r>
              <a:rPr lang="en-AU" dirty="0"/>
              <a:t>National Socialist anti-Russian propaganda poster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56F87-6312-4563-BDCA-B93EEB33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13</a:t>
            </a:fld>
            <a:endParaRPr lang="en-AU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47D4309-9118-5246-8946-6CBE09425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3327" y="2162865"/>
            <a:ext cx="3781926" cy="361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354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32701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Pearl Harbor: 7 December 1941: </a:t>
            </a:r>
            <a:r>
              <a:rPr lang="en-AU" dirty="0"/>
              <a:t>Japanese planes launched a surprise attack</a:t>
            </a:r>
            <a:r>
              <a:rPr lang="en-AU" b="1" dirty="0"/>
              <a:t> </a:t>
            </a:r>
            <a:r>
              <a:rPr lang="en-AU" dirty="0"/>
              <a:t>on an American military base in Hawaii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This led the United States, who had wanted to continue with its policy of isolationism, to immediately declare war on Japan and enter WWII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Battle of Stalingrad: August 1942 - February 1943: </a:t>
            </a:r>
            <a:r>
              <a:rPr lang="en-AU" dirty="0"/>
              <a:t>the defining battle of WWII as Germany sought the vast oil reserves that lay beyond Stalingrad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Russian soldiers ferociously defended the city street by street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Stalin defeated the German forces by executing a pincer movement, encircling the Germans occupying Stalingrad</a:t>
            </a:r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 7.5 An examination of significant events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14</a:t>
            </a:fld>
            <a:endParaRPr lang="en-AU" dirty="0"/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FF38F24B-2A78-EF4A-B461-AAA5552A3D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42379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24930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Guadalcanal: August 1942 - February 1943: </a:t>
            </a:r>
            <a:r>
              <a:rPr lang="en-AU" dirty="0"/>
              <a:t>a</a:t>
            </a:r>
            <a:r>
              <a:rPr lang="en-AU" b="1" dirty="0"/>
              <a:t> </a:t>
            </a:r>
            <a:r>
              <a:rPr lang="en-AU" dirty="0"/>
              <a:t>major turning point in the war against Japan, and an important strategic victory for the US 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Placed Japan on the defensive for the remainder of the war</a:t>
            </a:r>
            <a:endParaRPr lang="en-AU" b="1" dirty="0"/>
          </a:p>
          <a:p>
            <a:pPr>
              <a:lnSpc>
                <a:spcPct val="100000"/>
              </a:lnSpc>
            </a:pPr>
            <a:r>
              <a:rPr lang="en-AU" b="1" dirty="0"/>
              <a:t>D-Day: 6 June 1944: </a:t>
            </a:r>
            <a:r>
              <a:rPr lang="en-AU" dirty="0"/>
              <a:t>the</a:t>
            </a:r>
            <a:r>
              <a:rPr lang="en-AU" b="1" dirty="0"/>
              <a:t> </a:t>
            </a:r>
            <a:r>
              <a:rPr lang="en-AU" dirty="0"/>
              <a:t>Allied invasion of German-occupied France on 6 June 1944 was momentous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Operation Fortitude successfully convinced Hitler that the Allied forces were planning to invade Calais, 300 miles away from the actual site of Normandy, meaning that German defences were insufficient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 fighting was fierce, and the Allied victory spelled the beginning of the end of Germany’s war ambitions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 7.5 An examination of significant events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15</a:t>
            </a:fld>
            <a:endParaRPr lang="en-AU" dirty="0"/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FF38F24B-2A78-EF4A-B461-AAA5552A3D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61392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CD2516-8233-4B96-BAD9-48CCEC6B4A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9340"/>
            <a:ext cx="6316579" cy="428815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Berlin in the last days of World War II: April 1945: </a:t>
            </a:r>
            <a:r>
              <a:rPr lang="en-AU" dirty="0"/>
              <a:t>when the Soviet Army reached the outskirts of Berlin, the German Army’s fighting capacity had been destroyed 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Berlin’s defence was left to bands of elderly men and young boys as Hitler’s grasp on the reality of the situation wavered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Hitler and his wife Eva Braun committed suicide on 30 April 1945 in his war bunker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On 8 May 1945, the German army officially surrendered to the Allies, marking VE Day, and the end of war in Europe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8C5296-BFFD-402F-B682-FBE76F9CF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 7.5 An examination of significant events of World War II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4F93-B64A-4EC9-8E78-2FCE08B9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17A6A4-345D-48DA-9FC4-9D0C0159BA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81400" y="5971944"/>
            <a:ext cx="5257800" cy="365125"/>
          </a:xfrm>
        </p:spPr>
        <p:txBody>
          <a:bodyPr/>
          <a:lstStyle/>
          <a:p>
            <a:r>
              <a:rPr lang="en-AU" dirty="0"/>
              <a:t>Hitler meets members of the Hitler Youth </a:t>
            </a:r>
            <a:br>
              <a:rPr lang="en-AU" dirty="0"/>
            </a:br>
            <a:r>
              <a:rPr lang="en-AU" dirty="0"/>
              <a:t>who were left to defend Berlin</a:t>
            </a:r>
            <a:endParaRPr lang="en-AU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56F87-6312-4563-BDCA-B93EEB33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16</a:t>
            </a:fld>
            <a:endParaRPr lang="en-AU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C89B17-EEBE-5648-8836-B2250EF1A7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883" y="2126510"/>
            <a:ext cx="3777917" cy="378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2117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177217"/>
            <a:ext cx="10515600" cy="383070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The atomic bombing of Japan: 6 and 9 August 1945: </a:t>
            </a:r>
            <a:r>
              <a:rPr lang="en-AU" dirty="0"/>
              <a:t>the most devastating weapon the world had seen to date was utilised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Hiroshima, 6 August 1945, 8:15 a.m. </a:t>
            </a:r>
            <a:r>
              <a:rPr lang="en-AU" i="1" dirty="0"/>
              <a:t>Enola Gay</a:t>
            </a:r>
            <a:r>
              <a:rPr lang="en-AU" dirty="0"/>
              <a:t> dropped an atomic bomb nicknamed ‘Little Boy’, killing 80 000 people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On 9 August 9 1945, a second atomic bomb named ‘Fat Man’ was dropped on Nagasaki, killing 50 000 people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Japanese Emperor Hirohito announced that Japan had surrendered, marking the end of World War II and the end of Japanese imperialism in Asia 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Debate still continues over the morality of using the weapons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 7.5 An examination of significant events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17</a:t>
            </a:fld>
            <a:endParaRPr lang="en-AU" dirty="0"/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5A58A2DF-3443-5649-9020-8033911ABD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1461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177217"/>
            <a:ext cx="10515600" cy="383070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Consequences of war: the death toll: </a:t>
            </a:r>
            <a:r>
              <a:rPr lang="en-AU" dirty="0"/>
              <a:t>in total, 15 million soldiers and 45 million civilians were killed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Millions more would be displaced and never return home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A Cold War between the Soviet Union and the nations of Western Europe would follow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World War II will be remembered for the use of the atomic bomb and the horrific premeditated crime of the Holocaust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 7.5 An examination of significant events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18</a:t>
            </a:fld>
            <a:endParaRPr lang="en-AU" dirty="0"/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5A58A2DF-3443-5649-9020-8033911ABD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7729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447931"/>
            <a:ext cx="10515600" cy="383070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dirty="0"/>
              <a:t>War came to Australia in 1942 with an attack on Darwin</a:t>
            </a:r>
          </a:p>
          <a:p>
            <a:pPr>
              <a:lnSpc>
                <a:spcPct val="100000"/>
              </a:lnSpc>
            </a:pPr>
            <a:r>
              <a:rPr lang="en-AU" b="1" dirty="0"/>
              <a:t>Winding back the clock: </a:t>
            </a:r>
            <a:r>
              <a:rPr lang="en-AU" dirty="0"/>
              <a:t>before the outbreak of war in Europe, Australia had been slowly recovering from the Great Depression</a:t>
            </a:r>
          </a:p>
          <a:p>
            <a:pPr>
              <a:lnSpc>
                <a:spcPct val="100000"/>
              </a:lnSpc>
            </a:pPr>
            <a:r>
              <a:rPr lang="en-AU" b="1" dirty="0"/>
              <a:t>Australia and the Great Depression: </a:t>
            </a:r>
            <a:r>
              <a:rPr lang="en-AU" dirty="0"/>
              <a:t>by 1932, more than 60 000 people were dependant on the ‘susso’ (a welfare payment) to live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Gradually, the Australian Government managed to stabilise the nation</a:t>
            </a:r>
          </a:p>
          <a:p>
            <a:pPr>
              <a:lnSpc>
                <a:spcPct val="100000"/>
              </a:lnSpc>
            </a:pPr>
            <a:r>
              <a:rPr lang="en-AU" b="1" dirty="0"/>
              <a:t>Australia prepares for war: </a:t>
            </a:r>
            <a:r>
              <a:rPr lang="en-AU" dirty="0"/>
              <a:t>in 1939, Australian Prime Minister Robert Menzies sent 20 000 men to support the Allied forces in Europe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This left Australia under the protection of a poorly trained militia of 80 000 volunteers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sz="2800" dirty="0"/>
              <a:t>7.6 The course of the war and the experiences of Australians in World War II</a:t>
            </a:r>
            <a:endParaRPr lang="en-AU" sz="2800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19</a:t>
            </a:fld>
            <a:endParaRPr lang="en-AU" dirty="0"/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66255ADD-F053-5A4E-8F74-65E32EBF9C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41FB5148-9084-0142-9AC1-65C2AB84BB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2029339"/>
            <a:ext cx="10515600" cy="418592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219383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447931"/>
            <a:ext cx="10515600" cy="390841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dirty="0"/>
              <a:t>More than 17 million soldiers died in World War I and led to the demise of the Austro-Hungarian and Russian Empires</a:t>
            </a:r>
          </a:p>
          <a:p>
            <a:pPr>
              <a:lnSpc>
                <a:spcPct val="100000"/>
              </a:lnSpc>
            </a:pPr>
            <a:r>
              <a:rPr lang="en-AU" b="1" dirty="0"/>
              <a:t>A dictated peace: </a:t>
            </a:r>
            <a:r>
              <a:rPr lang="en-AU" dirty="0"/>
              <a:t>Germany and their allies were excluded from peace negotiations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Big Three: </a:t>
            </a:r>
            <a:r>
              <a:rPr lang="en-AU" dirty="0"/>
              <a:t>the conference was dominated by the leaders of France (President George Clemenceau), the United Kingdom (Prime Minister David Lloyd George) and the USA (President Woodrow Wilson)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All three brought different motives into the negotiations</a:t>
            </a:r>
          </a:p>
          <a:p>
            <a:pPr marL="457200" lvl="1" indent="0">
              <a:buNone/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7.4 The causes and course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2</a:t>
            </a:fld>
            <a:endParaRPr lang="en-A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9852C1-1F6B-8E4A-9731-A5B8AAC733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The Treaty of Versailles</a:t>
            </a:r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2F400544-A5CF-9441-8108-D09432A3C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786466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149643"/>
            <a:ext cx="10515600" cy="412899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Japanese imperialism: </a:t>
            </a:r>
            <a:r>
              <a:rPr lang="en-AU" dirty="0"/>
              <a:t>Japanese nationalists believed they were the rightful leaders of Asia and sought to establish a ‘sphere of influence’ throughout South-East Asia</a:t>
            </a:r>
          </a:p>
          <a:p>
            <a:pPr>
              <a:lnSpc>
                <a:spcPct val="100000"/>
              </a:lnSpc>
            </a:pPr>
            <a:r>
              <a:rPr lang="en-AU" b="1" dirty="0"/>
              <a:t>Nanjing: 1937: </a:t>
            </a:r>
            <a:r>
              <a:rPr lang="en-AU" dirty="0"/>
              <a:t>an estimated 300 000 civilians were tortured and killed, as well as an unspecified number of sexual assaults during the ‘rape of Nanjing’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In 1939, Japan took advantage of the situation in France to launch an invasion of the colonies in Indochina (now Vietnam, Cambodia and Laos)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Battle of Britain: 1940: </a:t>
            </a:r>
            <a:r>
              <a:rPr lang="en-AU" dirty="0"/>
              <a:t>Australia was among the countries who sent pilots to Europe to join the fight against the German </a:t>
            </a:r>
            <a:r>
              <a:rPr lang="en-AU" i="1" dirty="0"/>
              <a:t>Luftwaffe</a:t>
            </a:r>
            <a:endParaRPr lang="en-AU" dirty="0"/>
          </a:p>
          <a:p>
            <a:pPr lvl="1">
              <a:lnSpc>
                <a:spcPct val="100000"/>
              </a:lnSpc>
            </a:pPr>
            <a:r>
              <a:rPr lang="en-AU" dirty="0"/>
              <a:t>The Blitz in 1940 saw London bombed for 57 consecutive nights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Germany eventually abandoned its invasion plans in October 1940 </a:t>
            </a:r>
          </a:p>
          <a:p>
            <a:pPr lvl="1">
              <a:lnSpc>
                <a:spcPct val="100000"/>
              </a:lnSpc>
            </a:pPr>
            <a:endParaRPr lang="en-AU" dirty="0"/>
          </a:p>
          <a:p>
            <a:pPr>
              <a:lnSpc>
                <a:spcPct val="100000"/>
              </a:lnSpc>
            </a:pPr>
            <a:endParaRPr lang="en-AU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sz="2800" dirty="0"/>
              <a:t>7.6 The course of the war and the experiences of Australians in World War II</a:t>
            </a:r>
            <a:endParaRPr lang="en-AU" sz="2800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20</a:t>
            </a:fld>
            <a:endParaRPr lang="en-AU" dirty="0"/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66255ADD-F053-5A4E-8F74-65E32EBF9C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46699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32701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Greece and Crete: April 1941: </a:t>
            </a:r>
            <a:r>
              <a:rPr lang="en-AU" dirty="0"/>
              <a:t>Australians were deployed to resist German forces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They were soon pushed back and hundreds were killed and captured, though some managed to escape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Tobruk: April 1941: </a:t>
            </a:r>
            <a:r>
              <a:rPr lang="en-AU" dirty="0"/>
              <a:t>14 000 Australian soldiers withstood continuous attacks from Germany for 241 days, before being evacuated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They were described by the Germans as ‘rats caught in a trap’ – a title that they took with pride, calling themselves the ‘Rats of Tobruk’ 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Fall of Singapore: February 1942: </a:t>
            </a:r>
            <a:r>
              <a:rPr lang="en-AU" dirty="0"/>
              <a:t>Japan’s air force sank the HMS </a:t>
            </a:r>
            <a:r>
              <a:rPr lang="en-AU" i="1" dirty="0"/>
              <a:t>Repulse</a:t>
            </a:r>
            <a:r>
              <a:rPr lang="en-AU" dirty="0"/>
              <a:t> and </a:t>
            </a:r>
            <a:r>
              <a:rPr lang="en-AU" i="1" dirty="0"/>
              <a:t>Prince of Wales </a:t>
            </a:r>
            <a:r>
              <a:rPr lang="en-AU" dirty="0"/>
              <a:t>and marched on Singapore, the core of British power in Asia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After a long and difficult retreat through Malaysia, the Australian, Indian and British forces were eventually overwhelmed by the relentless Japanese Army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sz="2800" dirty="0"/>
              <a:t>7.6 The course of the war and the experiences of Australians in World War II</a:t>
            </a:r>
            <a:endParaRPr lang="en-AU" sz="2800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21</a:t>
            </a:fld>
            <a:endParaRPr lang="en-AU" dirty="0"/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66255ADD-F053-5A4E-8F74-65E32EBF9C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928170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451672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AU" b="1" dirty="0"/>
              <a:t>Australian prisoners of war: </a:t>
            </a:r>
            <a:r>
              <a:rPr lang="en-AU" dirty="0"/>
              <a:t>Australian soldiers captured after the fall of Singapore were subjected to forced labour and slavery</a:t>
            </a:r>
          </a:p>
          <a:p>
            <a:pPr lvl="1">
              <a:lnSpc>
                <a:spcPct val="110000"/>
              </a:lnSpc>
            </a:pPr>
            <a:r>
              <a:rPr lang="en-AU" dirty="0"/>
              <a:t>The Australian and British soldiers were sent to Thailand and Burma to build a rail line for Japanese supplies</a:t>
            </a:r>
          </a:p>
          <a:p>
            <a:pPr lvl="1">
              <a:lnSpc>
                <a:spcPct val="110000"/>
              </a:lnSpc>
            </a:pPr>
            <a:r>
              <a:rPr lang="en-AU" dirty="0"/>
              <a:t>A total of 2815 Australian soldiers would die building this rail line</a:t>
            </a:r>
          </a:p>
          <a:p>
            <a:pPr>
              <a:lnSpc>
                <a:spcPct val="110000"/>
              </a:lnSpc>
            </a:pPr>
            <a:r>
              <a:rPr lang="en-AU" b="1" dirty="0"/>
              <a:t>The Bombing of Darwin: 1942: </a:t>
            </a:r>
            <a:r>
              <a:rPr lang="en-AU" dirty="0"/>
              <a:t>Japan launched a raid of 242 aircraft on the northern city of Darwin</a:t>
            </a:r>
          </a:p>
          <a:p>
            <a:pPr lvl="1">
              <a:lnSpc>
                <a:spcPct val="110000"/>
              </a:lnSpc>
            </a:pPr>
            <a:r>
              <a:rPr lang="en-AU" dirty="0"/>
              <a:t>The single most deadly attack on Australian soil, resulting in 235 deaths</a:t>
            </a:r>
          </a:p>
          <a:p>
            <a:pPr lvl="1">
              <a:lnSpc>
                <a:spcPct val="110000"/>
              </a:lnSpc>
            </a:pPr>
            <a:r>
              <a:rPr lang="en-AU" dirty="0"/>
              <a:t>This attack came as a shock; WWII was now at Australia’s door</a:t>
            </a:r>
          </a:p>
          <a:p>
            <a:pPr>
              <a:lnSpc>
                <a:spcPct val="110000"/>
              </a:lnSpc>
            </a:pPr>
            <a:r>
              <a:rPr lang="en-AU" b="1" dirty="0"/>
              <a:t>Kokoda: 1942: </a:t>
            </a:r>
            <a:r>
              <a:rPr lang="en-AU" dirty="0"/>
              <a:t>despite overwhelming odds, Australia was able to defeat Japanese forces on what became known as the Kokoda Track</a:t>
            </a:r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sz="2800" dirty="0"/>
              <a:t>7.6 The course of the war and the experiences of Australians in World War II</a:t>
            </a:r>
            <a:endParaRPr lang="en-AU" sz="2800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22</a:t>
            </a:fld>
            <a:endParaRPr lang="en-AU" dirty="0"/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66255ADD-F053-5A4E-8F74-65E32EBF9C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814283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CD2516-8233-4B96-BAD9-48CCEC6B4A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486786"/>
            <a:ext cx="6164178" cy="383070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dirty="0"/>
              <a:t>A shift from Australia’s conservative culture where women usually filled the role of housewives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Women flocked to fill labour roles traditionally filled by men, and excelled in them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200 000 Australian women joined the workforce at this time and their role was vital to the war effort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8C5296-BFFD-402F-B682-FBE76F9CF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7.7 The impact of World War II on the Australian home front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4F93-B64A-4EC9-8E78-2FCE08B9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8871D4-E7E7-468D-9198-FE5E3C5513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AU" dirty="0"/>
              <a:t>Women at work</a:t>
            </a:r>
          </a:p>
          <a:p>
            <a:endParaRPr lang="en-A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17A6A4-345D-48DA-9FC4-9D0C0159BA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92252" y="5961564"/>
            <a:ext cx="5257800" cy="365125"/>
          </a:xfrm>
        </p:spPr>
        <p:txBody>
          <a:bodyPr/>
          <a:lstStyle/>
          <a:p>
            <a:r>
              <a:rPr lang="en-AU" dirty="0"/>
              <a:t>Australian poster from 1943 highlighting </a:t>
            </a:r>
            <a:br>
              <a:rPr lang="en-AU" dirty="0"/>
            </a:br>
            <a:r>
              <a:rPr lang="en-AU" dirty="0"/>
              <a:t>the role of women</a:t>
            </a:r>
            <a:endParaRPr lang="en-AU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56F87-6312-4563-BDCA-B93EEB33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23</a:t>
            </a:fld>
            <a:endParaRPr lang="en-AU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211D2A-E62F-894F-820E-8DEB33066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927" y="2546432"/>
            <a:ext cx="4122873" cy="330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377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249301"/>
          </a:xfrm>
        </p:spPr>
        <p:txBody>
          <a:bodyPr>
            <a:normAutofit/>
          </a:bodyPr>
          <a:lstStyle/>
          <a:p>
            <a:pPr marL="333375" indent="-342900">
              <a:lnSpc>
                <a:spcPct val="100000"/>
              </a:lnSpc>
            </a:pPr>
            <a:r>
              <a:rPr lang="en-AU" b="1" dirty="0"/>
              <a:t>Aboriginal and Torres Strait Islander people in the war: </a:t>
            </a:r>
            <a:r>
              <a:rPr lang="en-AU" dirty="0"/>
              <a:t>hundreds of Indigenous people signed up to serve in the Australian Imperial Forces</a:t>
            </a:r>
          </a:p>
          <a:p>
            <a:pPr marL="790575" lvl="1" indent="-342900">
              <a:lnSpc>
                <a:spcPct val="100000"/>
              </a:lnSpc>
            </a:pPr>
            <a:r>
              <a:rPr lang="en-AU" dirty="0"/>
              <a:t>Gunner Percy Suey served in Asia, making many heroic sacrifices for his fellow comrades</a:t>
            </a:r>
          </a:p>
          <a:p>
            <a:pPr marL="790575" lvl="1" indent="-342900">
              <a:lnSpc>
                <a:spcPct val="100000"/>
              </a:lnSpc>
            </a:pPr>
            <a:r>
              <a:rPr lang="en-AU" dirty="0"/>
              <a:t>He was refused entry to the RSL because of his Indigenous identity</a:t>
            </a:r>
          </a:p>
          <a:p>
            <a:pPr marL="790575" lvl="1" indent="-342900">
              <a:lnSpc>
                <a:spcPct val="100000"/>
              </a:lnSpc>
            </a:pPr>
            <a:r>
              <a:rPr lang="en-AU" dirty="0"/>
              <a:t>After the war, laws that placed restrictions on the lives of Indigenous Australians meant many of these soldiers were unable to collect the pensions they were entitled to as veterans</a:t>
            </a:r>
          </a:p>
          <a:p>
            <a:pPr>
              <a:lnSpc>
                <a:spcPct val="100000"/>
              </a:lnSpc>
            </a:pPr>
            <a:r>
              <a:rPr lang="en-AU" b="1" dirty="0"/>
              <a:t>Rationing: </a:t>
            </a:r>
            <a:r>
              <a:rPr lang="en-AU" dirty="0"/>
              <a:t>Bread, butter, meat and even clothing were tightly controlled by a ‘ration book’ system</a:t>
            </a:r>
          </a:p>
          <a:p>
            <a:pPr lvl="1">
              <a:lnSpc>
                <a:spcPct val="110000"/>
              </a:lnSpc>
            </a:pPr>
            <a:endParaRPr lang="en-AU" dirty="0"/>
          </a:p>
          <a:p>
            <a:pPr marL="457200" lvl="1" indent="0">
              <a:lnSpc>
                <a:spcPct val="110000"/>
              </a:lnSpc>
              <a:buNone/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7.7 The impact of World War II on the Australian home front </a:t>
            </a:r>
            <a:endParaRPr lang="en-AU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24</a:t>
            </a:fld>
            <a:endParaRPr lang="en-AU" dirty="0"/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BD97667E-35DB-BE4B-A42F-72EDCCCC0A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782707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24930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Americans in Australia: </a:t>
            </a:r>
            <a:r>
              <a:rPr lang="en-AU" dirty="0"/>
              <a:t>Thousands of US soldiers were stationed in Australia between 1942 and 1945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Melbourne, Sydney and Brisbane alone hosted 250 000 US troops 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Tension arose between Australian and US troops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Battle of Brisbane: </a:t>
            </a:r>
            <a:r>
              <a:rPr lang="en-AU" dirty="0"/>
              <a:t>On</a:t>
            </a:r>
            <a:r>
              <a:rPr lang="en-AU" b="1" dirty="0"/>
              <a:t> </a:t>
            </a:r>
            <a:r>
              <a:rPr lang="en-AU" dirty="0"/>
              <a:t>26 November 1942, a scuffle between an Australian soldier and an American Military Policeman spiralled out of control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Led to a crowd of 3000 becoming involved and the death of Australian Private Edward Webster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Clashes also broke out in pubs in Melbourne</a:t>
            </a:r>
          </a:p>
          <a:p>
            <a:pPr>
              <a:lnSpc>
                <a:spcPct val="110000"/>
              </a:lnSpc>
            </a:pPr>
            <a:endParaRPr lang="en-AU" dirty="0"/>
          </a:p>
          <a:p>
            <a:pPr>
              <a:lnSpc>
                <a:spcPct val="110000"/>
              </a:lnSpc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7.7 The impact of World War II on the Australian home front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25</a:t>
            </a:fld>
            <a:endParaRPr lang="en-AU" dirty="0"/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908E3E92-6AA2-7443-A362-D5A63AF3F1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50867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32701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Internment camps: </a:t>
            </a:r>
            <a:r>
              <a:rPr lang="en-AU" dirty="0"/>
              <a:t>built by the Australian Government to house ‘enemies’ who could be a danger to national security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Initially only housed people who were legitimately threatening, but later thousands of Japanese civilians were arrested and imprisoned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Cowra Breakout: </a:t>
            </a:r>
            <a:r>
              <a:rPr lang="en-AU" dirty="0"/>
              <a:t>in Cowra, a town in rural New South Wales, about 700 Japanese prisoners of war escaped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After nine days, 231 were killed, 108 were wounded and 344 were recaptured</a:t>
            </a:r>
          </a:p>
          <a:p>
            <a:pPr>
              <a:lnSpc>
                <a:spcPct val="100000"/>
              </a:lnSpc>
            </a:pPr>
            <a:r>
              <a:rPr lang="en-AU" b="1" dirty="0"/>
              <a:t>Children and war: </a:t>
            </a:r>
            <a:r>
              <a:rPr lang="en-AU" dirty="0"/>
              <a:t>Australian children were largely protected from atrocities such as carpet bombing which happened in Europe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Raised to fear the Japanese ‘monsters’ as they saw them in propaganda and experienced hardship from rationing and estrangement from their fathers</a:t>
            </a:r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7.7 The impact of World War II on the Australian home front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26</a:t>
            </a:fld>
            <a:endParaRPr lang="en-AU" dirty="0"/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D0E237D1-A60D-7641-9C4C-10C8E86462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711683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159173"/>
            <a:ext cx="10515600" cy="419717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Post-war immigration: </a:t>
            </a:r>
            <a:r>
              <a:rPr lang="en-AU" dirty="0"/>
              <a:t>as a country far away from the horrible memories of Europe, Australia became an attractive destination for war refugees to begin a new life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Widely supported by the population in order to rebuild the country’s economy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Started with the British followed by people from Eastern Europe, Holland and Belgium and large groups of Greek and Italian families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Snowy Mountains Hydro-Electric Scheme: </a:t>
            </a:r>
            <a:r>
              <a:rPr lang="en-AU" dirty="0"/>
              <a:t>utilised almost 100 000 </a:t>
            </a:r>
            <a:r>
              <a:rPr lang="en-AU" dirty="0" err="1"/>
              <a:t>postwar</a:t>
            </a:r>
            <a:r>
              <a:rPr lang="en-AU" dirty="0"/>
              <a:t> migrants from over 30 countries over 25 years</a:t>
            </a:r>
          </a:p>
          <a:p>
            <a:pPr>
              <a:lnSpc>
                <a:spcPct val="120000"/>
              </a:lnSpc>
            </a:pPr>
            <a:endParaRPr lang="en-AU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7.7 The impact of World War II on the Australian home front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27</a:t>
            </a:fld>
            <a:endParaRPr lang="en-AU" dirty="0"/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D0E237D1-A60D-7641-9C4C-10C8E86462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734221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CD2516-8233-4B96-BAD9-48CCEC6B4A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294022"/>
            <a:ext cx="10515600" cy="406232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dirty="0"/>
              <a:t>During World War II, approximately 15 million people – including six million Jewish people – were murdered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Many Germans were involved in this process and millions more stood by as it happened</a:t>
            </a:r>
          </a:p>
          <a:p>
            <a:pPr>
              <a:lnSpc>
                <a:spcPct val="100000"/>
              </a:lnSpc>
            </a:pPr>
            <a:r>
              <a:rPr lang="en-AU" b="1" dirty="0"/>
              <a:t>Origins of the Holocaust: </a:t>
            </a:r>
            <a:r>
              <a:rPr lang="en-AU" dirty="0"/>
              <a:t>The Holocaust refers to the collective anti-Jewish actions by the Nazi regime between 1933 and 1945, stripping them of legal and economic status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It is argued the anti-Semitic origins of the Holocaust emerged well before Hitler took power and is based on the belief that Jewish people killed Jesus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Hitler attempted to bolster this argument with pseudoscientific notions of eugenics and social Darwinism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8C5296-BFFD-402F-B682-FBE76F9C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6703"/>
            <a:ext cx="10515600" cy="854236"/>
          </a:xfrm>
        </p:spPr>
        <p:txBody>
          <a:bodyPr>
            <a:noAutofit/>
          </a:bodyPr>
          <a:lstStyle/>
          <a:p>
            <a:r>
              <a:rPr lang="en-AU" dirty="0"/>
              <a:t>7.8 An examination of a significant event of World War II: the Holocaust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4F93-B64A-4EC9-8E78-2FCE08B9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56F87-6312-4563-BDCA-B93EEB33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28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0332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720645"/>
            <a:ext cx="10515600" cy="383070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dirty="0"/>
              <a:t>Dachau, the first concentration camp, opened in 1933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Anyone believed to not be conforming to Nazi ideology was arrested and condemned to hard labour in Dachau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Dachau was soon filled with 15 000 political prisoners</a:t>
            </a:r>
          </a:p>
          <a:p>
            <a:pPr>
              <a:lnSpc>
                <a:spcPct val="100000"/>
              </a:lnSpc>
            </a:pPr>
            <a:r>
              <a:rPr lang="en-AU" dirty="0"/>
              <a:t>The Nuremburg Laws of 1935 were made to decimate the rights of Jewish people in Germany, segregating them from regular society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Jewish people were forced to carry identity cards, barred from working in government roles, from teaching in German schools and from marrying people who were determined to be non-Jewish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87397"/>
            <a:ext cx="10515600" cy="854236"/>
          </a:xfrm>
        </p:spPr>
        <p:txBody>
          <a:bodyPr>
            <a:normAutofit fontScale="90000"/>
          </a:bodyPr>
          <a:lstStyle/>
          <a:p>
            <a:r>
              <a:rPr lang="en-AU" sz="2800" dirty="0"/>
              <a:t>7.8 An examination of a significant event of World War II: the Holocaust</a:t>
            </a:r>
            <a:endParaRPr lang="en-AU" sz="2800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29</a:t>
            </a:fld>
            <a:endParaRPr lang="en-A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D563E31-60CB-E447-939F-149552C42A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2141633"/>
            <a:ext cx="10515600" cy="418592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  <a:p>
            <a:r>
              <a:rPr lang="en-US" sz="8400" dirty="0"/>
              <a:t>The legislation of the Holocaust: 1933–45</a:t>
            </a:r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9B6C2A87-9A04-0443-B6F2-77097E31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3053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249301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r>
              <a:rPr lang="en-AU" sz="8400" b="1" dirty="0"/>
              <a:t>The conditions of the treaty: </a:t>
            </a:r>
            <a:r>
              <a:rPr lang="en-AU" sz="8400" dirty="0"/>
              <a:t>the harsh conditions were disastrous for Germany who reluctantly signed</a:t>
            </a:r>
          </a:p>
          <a:p>
            <a:pPr>
              <a:lnSpc>
                <a:spcPct val="120000"/>
              </a:lnSpc>
            </a:pPr>
            <a:r>
              <a:rPr lang="en-AU" sz="8400" dirty="0"/>
              <a:t>The conditions included: </a:t>
            </a:r>
            <a:endParaRPr lang="en-AU" sz="8400" b="1" dirty="0"/>
          </a:p>
          <a:p>
            <a:pPr lvl="1">
              <a:lnSpc>
                <a:spcPct val="120000"/>
              </a:lnSpc>
            </a:pPr>
            <a:r>
              <a:rPr lang="en-AU" sz="8400" dirty="0"/>
              <a:t>Immediate surrender of all German colonies</a:t>
            </a:r>
          </a:p>
          <a:p>
            <a:pPr lvl="1">
              <a:lnSpc>
                <a:spcPct val="120000"/>
              </a:lnSpc>
            </a:pPr>
            <a:r>
              <a:rPr lang="en-AU" sz="8400" dirty="0"/>
              <a:t>Germany to pay reparations of 269 billion marks – designed to keep Germany in debt</a:t>
            </a:r>
          </a:p>
          <a:p>
            <a:pPr lvl="1">
              <a:lnSpc>
                <a:spcPct val="120000"/>
              </a:lnSpc>
            </a:pPr>
            <a:r>
              <a:rPr lang="en-AU" sz="8400" dirty="0"/>
              <a:t>An admission of guilt for starting the war – designed to humiliate Germany further</a:t>
            </a:r>
          </a:p>
          <a:p>
            <a:pPr lvl="1">
              <a:lnSpc>
                <a:spcPct val="120000"/>
              </a:lnSpc>
            </a:pPr>
            <a:r>
              <a:rPr lang="en-AU" sz="8400" dirty="0"/>
              <a:t>French occupation of Germany’s prosperous Rhineland </a:t>
            </a:r>
          </a:p>
          <a:p>
            <a:pPr lvl="1">
              <a:lnSpc>
                <a:spcPct val="120000"/>
              </a:lnSpc>
            </a:pPr>
            <a:r>
              <a:rPr lang="en-AU" sz="8400" dirty="0"/>
              <a:t>Significant restrictions upon the German military – notably limiting the army to  100 000 men while conscription, tanks, heavy artillery and aircraft were all banned</a:t>
            </a:r>
          </a:p>
          <a:p>
            <a:pPr lvl="1">
              <a:lnSpc>
                <a:spcPct val="100000"/>
              </a:lnSpc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7.4 The causes and course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3</a:t>
            </a:fld>
            <a:endParaRPr lang="en-AU" dirty="0"/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2F400544-A5CF-9441-8108-D09432A3C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69437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CD2516-8233-4B96-BAD9-48CCEC6B4A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486786"/>
            <a:ext cx="6164178" cy="383070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dirty="0"/>
              <a:t>English translation: ‘the night of broken glass’ 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Over three nights, more than 7000 Jewish-owned businesses were destroyed, and 200 synagogues were set alight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100 (believed to be much greater) Jewish people were beaten and killed, although many of the deaths were not registered by German authorities. 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 graves of almost 30 000 Jewish people were vandalised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8C5296-BFFD-402F-B682-FBE76F9CF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400" dirty="0"/>
              <a:t>7.8 An examination of a significant event of World War II: the Holocaust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4F93-B64A-4EC9-8E78-2FCE08B9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8871D4-E7E7-468D-9198-FE5E3C5513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sz="2400" i="1" dirty="0"/>
              <a:t>Kristallnacht</a:t>
            </a:r>
            <a:r>
              <a:rPr lang="en-US" sz="2400" dirty="0"/>
              <a:t>: 9 November 1938</a:t>
            </a:r>
          </a:p>
          <a:p>
            <a:endParaRPr lang="en-A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17A6A4-345D-48DA-9FC4-9D0C0159BA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44126" y="5646738"/>
            <a:ext cx="5257800" cy="365125"/>
          </a:xfrm>
        </p:spPr>
        <p:txBody>
          <a:bodyPr/>
          <a:lstStyle/>
          <a:p>
            <a:r>
              <a:rPr lang="en-AU" dirty="0"/>
              <a:t>The broken windows of a Jewish-owned</a:t>
            </a:r>
            <a:br>
              <a:rPr lang="en-AU" dirty="0"/>
            </a:br>
            <a:r>
              <a:rPr lang="en-AU" dirty="0"/>
              <a:t> shop in Berlin after Kristallnacht</a:t>
            </a:r>
            <a:endParaRPr lang="en-AU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56F87-6312-4563-BDCA-B93EEB33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30</a:t>
            </a:fld>
            <a:endParaRPr lang="en-AU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EC4C22-8D36-E044-97B5-C7B09BBCE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777" y="2480486"/>
            <a:ext cx="4150897" cy="308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5417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261937"/>
            <a:ext cx="10515600" cy="428941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Sterilisations and euthanasia: </a:t>
            </a:r>
            <a:r>
              <a:rPr lang="en-AU" dirty="0"/>
              <a:t>by 1934 up to 400 000 Germans had been forcibly sterilised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 euthanasia program targeted ‘feeble-mindedness’, people with a disability and people housed in mental hospitals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Final Solution: 1939–45: </a:t>
            </a:r>
            <a:r>
              <a:rPr lang="en-AU" dirty="0"/>
              <a:t>Germany’s invasion of Poland in 1939 meant the largest Jewish population in Europe (3.3 million) was now under the direct control of the fascist Nazi regime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Jewish people were deported to sealed ghettos in larger cities, where conditions were squalid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87397"/>
            <a:ext cx="10515600" cy="854236"/>
          </a:xfrm>
        </p:spPr>
        <p:txBody>
          <a:bodyPr>
            <a:normAutofit fontScale="90000"/>
          </a:bodyPr>
          <a:lstStyle/>
          <a:p>
            <a:r>
              <a:rPr lang="en-AU" sz="2800" dirty="0"/>
              <a:t>7.8 An examination of a significant event of World War II: the Holocaust</a:t>
            </a:r>
            <a:endParaRPr lang="en-AU" sz="2800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31</a:t>
            </a:fld>
            <a:endParaRPr lang="en-AU" dirty="0"/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9B6C2A87-9A04-0443-B6F2-77097E31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90508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141633"/>
            <a:ext cx="10515600" cy="440972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From imprisonment to murder: </a:t>
            </a:r>
            <a:r>
              <a:rPr lang="en-AU" dirty="0"/>
              <a:t>when the German army invaded Russia, the normal rules of war did not apply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</a:t>
            </a:r>
            <a:r>
              <a:rPr lang="en-AU" b="1" i="1" dirty="0"/>
              <a:t>Einsatzgruppen: </a:t>
            </a:r>
            <a:r>
              <a:rPr lang="en-AU" dirty="0"/>
              <a:t>groups of soldiers that acted as mobile killing units 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Would enter a town as the conquering German army left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Tasked with murdering Jewish people on a massive scale (1.5 million in total)</a:t>
            </a:r>
          </a:p>
          <a:p>
            <a:pPr>
              <a:lnSpc>
                <a:spcPct val="100000"/>
              </a:lnSpc>
            </a:pPr>
            <a:r>
              <a:rPr lang="en-AU" b="1" dirty="0"/>
              <a:t>Babi Yar: </a:t>
            </a:r>
            <a:r>
              <a:rPr lang="en-AU" dirty="0"/>
              <a:t>a ravine outside Kiev, Ukraine where 33 000 Jewish people were executed</a:t>
            </a:r>
          </a:p>
          <a:p>
            <a:pPr>
              <a:lnSpc>
                <a:spcPct val="100000"/>
              </a:lnSpc>
            </a:pPr>
            <a:r>
              <a:rPr lang="en-AU" b="1" dirty="0"/>
              <a:t>Odessa: </a:t>
            </a:r>
            <a:r>
              <a:rPr lang="en-AU" dirty="0"/>
              <a:t>a city in Ukraine where 5000 Jewish people were shot in city streets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Around 20 000 Jewish people were also herded into bunkers which were doused with gasoline and set alight</a:t>
            </a:r>
            <a:endParaRPr lang="en-AU" b="1" dirty="0"/>
          </a:p>
          <a:p>
            <a:pPr marL="0" indent="0">
              <a:lnSpc>
                <a:spcPct val="100000"/>
              </a:lnSpc>
              <a:buNone/>
            </a:pPr>
            <a:endParaRPr lang="en-AU" dirty="0"/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87397"/>
            <a:ext cx="10515600" cy="854236"/>
          </a:xfrm>
        </p:spPr>
        <p:txBody>
          <a:bodyPr>
            <a:normAutofit fontScale="90000"/>
          </a:bodyPr>
          <a:lstStyle/>
          <a:p>
            <a:r>
              <a:rPr lang="en-AU" sz="2800" dirty="0"/>
              <a:t>7.8 An examination of a significant event of World War II: the Holocaust</a:t>
            </a:r>
            <a:endParaRPr lang="en-AU" sz="2800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32</a:t>
            </a:fld>
            <a:endParaRPr lang="en-AU" dirty="0"/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9B6C2A87-9A04-0443-B6F2-77097E31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96892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141633"/>
            <a:ext cx="10515600" cy="440972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AU" b="1" dirty="0"/>
              <a:t>Mobile gas chambers: </a:t>
            </a:r>
            <a:r>
              <a:rPr lang="en-AU" dirty="0"/>
              <a:t>used by the </a:t>
            </a:r>
            <a:r>
              <a:rPr lang="en-AU" i="1" dirty="0"/>
              <a:t>Einsatzgruppen </a:t>
            </a:r>
            <a:r>
              <a:rPr lang="en-AU" dirty="0"/>
              <a:t>as a less ‘expensive’ alternative to bullets </a:t>
            </a:r>
          </a:p>
          <a:p>
            <a:pPr lvl="1">
              <a:lnSpc>
                <a:spcPct val="110000"/>
              </a:lnSpc>
            </a:pPr>
            <a:r>
              <a:rPr lang="en-AU" dirty="0"/>
              <a:t>By 1943, the </a:t>
            </a:r>
            <a:r>
              <a:rPr lang="en-AU" i="1" dirty="0"/>
              <a:t>Einsatzgruppen </a:t>
            </a:r>
            <a:r>
              <a:rPr lang="en-AU" dirty="0"/>
              <a:t>had ceased operation, as the use of poison gas and concentration camps was in full swing</a:t>
            </a:r>
          </a:p>
          <a:p>
            <a:pPr>
              <a:lnSpc>
                <a:spcPct val="110000"/>
              </a:lnSpc>
            </a:pPr>
            <a:r>
              <a:rPr lang="en-AU" b="1" dirty="0"/>
              <a:t>Wannsee Conference: January 1942: </a:t>
            </a:r>
            <a:r>
              <a:rPr lang="en-AU" dirty="0"/>
              <a:t>a conference to discuss the ‘Final Solution’</a:t>
            </a:r>
          </a:p>
          <a:p>
            <a:pPr lvl="1">
              <a:lnSpc>
                <a:spcPct val="110000"/>
              </a:lnSpc>
            </a:pPr>
            <a:r>
              <a:rPr lang="en-AU" dirty="0"/>
              <a:t>Heinrich Himmler: leader of the </a:t>
            </a:r>
            <a:r>
              <a:rPr lang="en-AU" i="1" dirty="0"/>
              <a:t>Schutzstaffel (SS) </a:t>
            </a:r>
            <a:r>
              <a:rPr lang="en-AU" dirty="0"/>
              <a:t>and commander of the </a:t>
            </a:r>
            <a:r>
              <a:rPr lang="en-AU" i="1" dirty="0"/>
              <a:t>Einsatzgruppen</a:t>
            </a:r>
          </a:p>
          <a:p>
            <a:pPr lvl="2">
              <a:lnSpc>
                <a:spcPct val="110000"/>
              </a:lnSpc>
            </a:pPr>
            <a:r>
              <a:rPr lang="en-AU" dirty="0"/>
              <a:t>Himmler was concerned about the financial cost of the mass murder of Jewish people and it was decided all Jewish people in German-occupied European countries would be transported to concentration and death camps</a:t>
            </a:r>
          </a:p>
          <a:p>
            <a:pPr lvl="2">
              <a:lnSpc>
                <a:spcPct val="110000"/>
              </a:lnSpc>
            </a:pPr>
            <a:r>
              <a:rPr lang="en-AU" dirty="0"/>
              <a:t>The largest of these death camps was Auschwitz-Birkenau</a:t>
            </a:r>
          </a:p>
          <a:p>
            <a:pPr>
              <a:lnSpc>
                <a:spcPct val="110000"/>
              </a:lnSpc>
            </a:pPr>
            <a:endParaRPr lang="en-AU" dirty="0"/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87397"/>
            <a:ext cx="10515600" cy="854236"/>
          </a:xfrm>
        </p:spPr>
        <p:txBody>
          <a:bodyPr>
            <a:normAutofit fontScale="90000"/>
          </a:bodyPr>
          <a:lstStyle/>
          <a:p>
            <a:r>
              <a:rPr lang="en-AU" sz="2800" dirty="0"/>
              <a:t>7.8 An examination of a significant event of World War II: the Holocaust</a:t>
            </a:r>
            <a:endParaRPr lang="en-AU" sz="2800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33</a:t>
            </a:fld>
            <a:endParaRPr lang="en-AU" dirty="0"/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9B6C2A87-9A04-0443-B6F2-77097E31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26173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141633"/>
            <a:ext cx="10515600" cy="440972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Transportation and ‘liquidation’: 1941–43: </a:t>
            </a:r>
            <a:r>
              <a:rPr lang="en-AU" dirty="0"/>
              <a:t>Jewish people all over Europe were rounded up and sent to camps in Germany and Poland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Warsaw Ghetto Uprising: April–May 1943: </a:t>
            </a:r>
            <a:r>
              <a:rPr lang="en-AU" dirty="0"/>
              <a:t>A few hundred of the 50 000 residents formed a resistance group and attempted to defend the ghetto against the SS who entered on the eve of Passover to ‘liquidate’ the remaining residents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 uprising was defeated when the SS burned the ghetto down building by building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 battle killed 7000 residents; the remainder of the residents were flushed out and captured, and a further 7000 were sent straight to their deaths at Treblinka death camp</a:t>
            </a:r>
          </a:p>
          <a:p>
            <a:pPr>
              <a:lnSpc>
                <a:spcPct val="110000"/>
              </a:lnSpc>
            </a:pPr>
            <a:endParaRPr lang="en-AU" sz="2400" dirty="0"/>
          </a:p>
          <a:p>
            <a:endParaRPr lang="en-AU" sz="2000" dirty="0"/>
          </a:p>
          <a:p>
            <a:pPr>
              <a:lnSpc>
                <a:spcPct val="110000"/>
              </a:lnSpc>
            </a:pPr>
            <a:endParaRPr lang="en-AU" dirty="0"/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87397"/>
            <a:ext cx="10515600" cy="854236"/>
          </a:xfrm>
        </p:spPr>
        <p:txBody>
          <a:bodyPr>
            <a:normAutofit fontScale="90000"/>
          </a:bodyPr>
          <a:lstStyle/>
          <a:p>
            <a:r>
              <a:rPr lang="en-AU" sz="2800" dirty="0"/>
              <a:t>7.8 An examination of a significant event of World War II: the Holocaust</a:t>
            </a:r>
            <a:endParaRPr lang="en-AU" sz="2800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34</a:t>
            </a:fld>
            <a:endParaRPr lang="en-AU" dirty="0"/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9B6C2A87-9A04-0443-B6F2-77097E31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559863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277979"/>
            <a:ext cx="10515600" cy="4273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Life in the camps: </a:t>
            </a:r>
            <a:r>
              <a:rPr lang="en-AU" dirty="0"/>
              <a:t>Process of selection decided who could work and who was killed straight away </a:t>
            </a:r>
          </a:p>
          <a:p>
            <a:pPr>
              <a:lnSpc>
                <a:spcPct val="100000"/>
              </a:lnSpc>
            </a:pPr>
            <a:r>
              <a:rPr lang="en-AU" b="1" dirty="0"/>
              <a:t>‘Work sets you free’: </a:t>
            </a:r>
            <a:r>
              <a:rPr lang="en-AU" dirty="0"/>
              <a:t>The motto ‘</a:t>
            </a:r>
            <a:r>
              <a:rPr lang="en-AU" dirty="0" err="1"/>
              <a:t>Arbiet</a:t>
            </a:r>
            <a:r>
              <a:rPr lang="en-AU" dirty="0"/>
              <a:t> </a:t>
            </a:r>
            <a:r>
              <a:rPr lang="en-AU" dirty="0" err="1"/>
              <a:t>Macht</a:t>
            </a:r>
            <a:r>
              <a:rPr lang="en-AU" dirty="0"/>
              <a:t> Frei’ (work makes you free) was on the gates that hung over the entrance of the Auschwitz concentration camp 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Life in the camps was a daily struggle of torture, brutality and degradation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machinery of death: </a:t>
            </a:r>
            <a:r>
              <a:rPr lang="en-AU" dirty="0"/>
              <a:t>At its peak, Auschwitz was killing and cremating over 4000 prisoners per day</a:t>
            </a:r>
          </a:p>
          <a:p>
            <a:pPr>
              <a:lnSpc>
                <a:spcPct val="100000"/>
              </a:lnSpc>
            </a:pPr>
            <a:r>
              <a:rPr lang="en-AU" b="1" dirty="0"/>
              <a:t>Death Marches and cover-ups: </a:t>
            </a:r>
            <a:r>
              <a:rPr lang="en-AU" dirty="0"/>
              <a:t>As the war turned against Germany in 1943, there was a desperate race to cover up the atrocities of the Final Solution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Death marches killed tens of thousands of people 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Soldiers were ordered destroy gas chambers and other evidence of crimes</a:t>
            </a:r>
          </a:p>
          <a:p>
            <a:pPr>
              <a:lnSpc>
                <a:spcPct val="110000"/>
              </a:lnSpc>
            </a:pPr>
            <a:endParaRPr lang="en-AU" sz="2000" dirty="0"/>
          </a:p>
          <a:p>
            <a:pPr>
              <a:lnSpc>
                <a:spcPct val="110000"/>
              </a:lnSpc>
            </a:pPr>
            <a:endParaRPr lang="en-AU" sz="19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87397"/>
            <a:ext cx="10515600" cy="854236"/>
          </a:xfrm>
        </p:spPr>
        <p:txBody>
          <a:bodyPr>
            <a:normAutofit fontScale="90000"/>
          </a:bodyPr>
          <a:lstStyle/>
          <a:p>
            <a:r>
              <a:rPr lang="en-AU" sz="2800" dirty="0"/>
              <a:t>7.8 An examination of a significant event of World War II: the Holocaust</a:t>
            </a:r>
            <a:endParaRPr lang="en-AU" sz="2800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35</a:t>
            </a:fld>
            <a:endParaRPr lang="en-AU" dirty="0"/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9B6C2A87-9A04-0443-B6F2-77097E31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324318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CD2516-8233-4B96-BAD9-48CCEC6B4A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261937"/>
            <a:ext cx="10515600" cy="411905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Liberation: </a:t>
            </a:r>
            <a:r>
              <a:rPr lang="en-AU" dirty="0"/>
              <a:t>camps</a:t>
            </a:r>
            <a:r>
              <a:rPr lang="en-AU" b="1" dirty="0"/>
              <a:t> </a:t>
            </a:r>
            <a:r>
              <a:rPr lang="en-AU" dirty="0"/>
              <a:t>were liberated throughout 1945 but physical and emotional scars of these experiences would be with the survivors forever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Nuremburg trials: </a:t>
            </a:r>
            <a:r>
              <a:rPr lang="en-AU" dirty="0"/>
              <a:t>throughout 1945–1946, 199 top German Government officials were charged with their involvement in the systematic murder of civilians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Several high-ranking members of the National Socialist Party committed suicide before they reached trial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Concentration camp guards, collaborators and officers were later hunted across the globe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righteous among the nations: </a:t>
            </a:r>
            <a:r>
              <a:rPr lang="en-AU" dirty="0"/>
              <a:t>people who risked their own lives to protect Jewish people from persecution</a:t>
            </a:r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8C5296-BFFD-402F-B682-FBE76F9C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8603"/>
            <a:ext cx="10515600" cy="854236"/>
          </a:xfrm>
        </p:spPr>
        <p:txBody>
          <a:bodyPr>
            <a:noAutofit/>
          </a:bodyPr>
          <a:lstStyle/>
          <a:p>
            <a:r>
              <a:rPr lang="en-AU" dirty="0"/>
              <a:t>7.8 An examination of a significant event of World War II: the Holocaust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4F93-B64A-4EC9-8E78-2FCE08B9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56F87-6312-4563-BDCA-B93EEB33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36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80998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CD2516-8233-4B96-BAD9-48CCEC6B4A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9340"/>
            <a:ext cx="6284495" cy="428815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dirty="0"/>
              <a:t>Study World War II to help understand the nature of human conflict on a mass scale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Learn about the extremities of war, hatred and racism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Recognise the conditions and factors that cause people and nations to resort to extreme solutions</a:t>
            </a:r>
          </a:p>
          <a:p>
            <a:pPr>
              <a:lnSpc>
                <a:spcPct val="100000"/>
              </a:lnSpc>
            </a:pPr>
            <a:r>
              <a:rPr lang="en-AU" dirty="0"/>
              <a:t>Also understand how Australia forged a new identity and a new place in the world in the midst of this war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8C5296-BFFD-402F-B682-FBE76F9CF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7.9 Conclusion: why does it matter?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4F93-B64A-4EC9-8E78-2FCE08B9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17A6A4-345D-48DA-9FC4-9D0C0159BA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AU" dirty="0"/>
              <a:t>The Eternal Flame in Kings Park </a:t>
            </a:r>
            <a:br>
              <a:rPr lang="en-AU" dirty="0"/>
            </a:br>
            <a:r>
              <a:rPr lang="en-AU" dirty="0"/>
              <a:t>Perth, Western Australia</a:t>
            </a:r>
            <a:endParaRPr lang="en-AU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56F87-6312-4563-BDCA-B93EEB33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37</a:t>
            </a:fld>
            <a:endParaRPr lang="en-AU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CB9A5F-A26C-0249-B06F-6EDBFBBCF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320" y="2107126"/>
            <a:ext cx="3223153" cy="372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356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CD2516-8233-4B96-BAD9-48CCEC6B4A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9340"/>
            <a:ext cx="6396789" cy="428815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Reactions to the Treaty: </a:t>
            </a:r>
            <a:r>
              <a:rPr lang="en-AU" dirty="0"/>
              <a:t>German people were shocked at the terms imposed</a:t>
            </a:r>
          </a:p>
          <a:p>
            <a:pPr>
              <a:lnSpc>
                <a:spcPct val="100000"/>
              </a:lnSpc>
            </a:pPr>
            <a:r>
              <a:rPr lang="en-AU" b="1" dirty="0"/>
              <a:t>The impact of the Treaty: </a:t>
            </a:r>
            <a:r>
              <a:rPr lang="en-AU" dirty="0"/>
              <a:t>by</a:t>
            </a:r>
            <a:r>
              <a:rPr lang="en-AU" b="1" dirty="0"/>
              <a:t> </a:t>
            </a:r>
            <a:r>
              <a:rPr lang="en-AU" dirty="0"/>
              <a:t>1923, the German government was overspending by seven times and they decided to print more money</a:t>
            </a:r>
          </a:p>
          <a:p>
            <a:pPr>
              <a:lnSpc>
                <a:spcPct val="100000"/>
              </a:lnSpc>
            </a:pPr>
            <a:r>
              <a:rPr lang="en-AU" b="1" dirty="0"/>
              <a:t>Hyperinflation: </a:t>
            </a:r>
            <a:r>
              <a:rPr lang="en-AU" dirty="0"/>
              <a:t>even with giant piles of banknotes, German people could not afford to buy the basic commodities they needed to survive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In August 1923 new German Chancellor, Gustav Stresemann, was able to restore order by establishing a new currency and negotiating new repayment plans </a:t>
            </a:r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8C5296-BFFD-402F-B682-FBE76F9CF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7.4 The causes and course of World War II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4F93-B64A-4EC9-8E78-2FCE08B9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17A6A4-345D-48DA-9FC4-9D0C0159BA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30788" y="5667289"/>
            <a:ext cx="3958349" cy="711952"/>
          </a:xfrm>
        </p:spPr>
        <p:txBody>
          <a:bodyPr/>
          <a:lstStyle/>
          <a:p>
            <a:r>
              <a:rPr lang="en-AU" dirty="0"/>
              <a:t>A banker with piles of bank notes during a time of hyperinflation</a:t>
            </a:r>
            <a:endParaRPr lang="en-AU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56F87-6312-4563-BDCA-B93EEB33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4</a:t>
            </a:fld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1288E2-33D6-CE4D-9E46-FE644C193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433" y="2809893"/>
            <a:ext cx="4017263" cy="278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069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451672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AU" b="1" dirty="0"/>
              <a:t>Fear of Communism: </a:t>
            </a:r>
            <a:r>
              <a:rPr lang="en-AU" dirty="0"/>
              <a:t>activists were inspired by the writings of German philosopher Karl Marx</a:t>
            </a:r>
          </a:p>
          <a:p>
            <a:pPr lvl="1">
              <a:lnSpc>
                <a:spcPct val="110000"/>
              </a:lnSpc>
            </a:pPr>
            <a:r>
              <a:rPr lang="en-AU" dirty="0"/>
              <a:t>The Russian Civil War (1918-1921) resulted in a reign of terror by Josef Stalin</a:t>
            </a:r>
          </a:p>
          <a:p>
            <a:pPr lvl="1">
              <a:lnSpc>
                <a:spcPct val="110000"/>
              </a:lnSpc>
            </a:pPr>
            <a:r>
              <a:rPr lang="en-AU" dirty="0"/>
              <a:t>Communism was seen as a threat to democracy, business and personal freedom for individuals  </a:t>
            </a:r>
          </a:p>
          <a:p>
            <a:pPr>
              <a:lnSpc>
                <a:spcPct val="110000"/>
              </a:lnSpc>
            </a:pPr>
            <a:r>
              <a:rPr lang="en-AU" b="1" dirty="0"/>
              <a:t>The Great Depression: </a:t>
            </a:r>
            <a:r>
              <a:rPr lang="en-AU" dirty="0"/>
              <a:t>using loans from the USA and several international banks, Germany managed to briefly stabilise its economy</a:t>
            </a:r>
          </a:p>
          <a:p>
            <a:pPr lvl="1">
              <a:lnSpc>
                <a:spcPct val="110000"/>
              </a:lnSpc>
            </a:pPr>
            <a:r>
              <a:rPr lang="en-AU" dirty="0"/>
              <a:t>However, this brief success ended on 24 October 1929, when a stock market crash in New York sparked the Great Depression</a:t>
            </a:r>
          </a:p>
          <a:p>
            <a:pPr lvl="1">
              <a:lnSpc>
                <a:spcPct val="110000"/>
              </a:lnSpc>
            </a:pPr>
            <a:r>
              <a:rPr lang="en-AU" dirty="0"/>
              <a:t>Millions of ordinary people around the world were plunged into poverty overnight</a:t>
            </a:r>
          </a:p>
          <a:p>
            <a:pPr lvl="1">
              <a:lnSpc>
                <a:spcPct val="110000"/>
              </a:lnSpc>
            </a:pPr>
            <a:r>
              <a:rPr lang="en-AU" dirty="0"/>
              <a:t>The economic suffering in Germany was not noticed by many other nations as countries around the world focussed on their own financial recovery</a:t>
            </a:r>
          </a:p>
          <a:p>
            <a:pPr>
              <a:lnSpc>
                <a:spcPct val="100000"/>
              </a:lnSpc>
            </a:pPr>
            <a:endParaRPr lang="en-AU" b="1" dirty="0"/>
          </a:p>
          <a:p>
            <a:pPr marL="457200" lvl="1" indent="0">
              <a:buNone/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7.4 The causes and course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5</a:t>
            </a:fld>
            <a:endParaRPr lang="en-AU" dirty="0"/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2F400544-A5CF-9441-8108-D09432A3C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59651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AU" dirty="0"/>
              <a:t>The ideas of fascism include authoritarian controls, anti-communism and extreme nationalism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It developed in Italy under Benito Mussolini</a:t>
            </a:r>
          </a:p>
          <a:p>
            <a:pPr>
              <a:lnSpc>
                <a:spcPct val="100000"/>
              </a:lnSpc>
            </a:pPr>
            <a:r>
              <a:rPr lang="en-AU" dirty="0"/>
              <a:t>Adolf Hitler joined the German Workers Party in 1919 at the age of 30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His charisma propelled him through the ranks to become leader in 1921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Protected from opposition by the violent and paramilitary </a:t>
            </a:r>
            <a:r>
              <a:rPr lang="en-AU" i="1" dirty="0"/>
              <a:t>Sturmabteilung </a:t>
            </a:r>
            <a:r>
              <a:rPr lang="en-AU" dirty="0"/>
              <a:t>(SA)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 party became known as the National Socialist Party</a:t>
            </a:r>
          </a:p>
          <a:p>
            <a:pPr>
              <a:lnSpc>
                <a:spcPct val="100000"/>
              </a:lnSpc>
            </a:pPr>
            <a:r>
              <a:rPr lang="en-AU" dirty="0"/>
              <a:t>During the Beer Hall Putsch in 1923, Hitler and other National Socialists attempted a violent takeover of the German Government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Hitler’s arrest and trial gave him a platform to express his political views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7.4 The causes and course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6</a:t>
            </a:fld>
            <a:endParaRPr lang="en-A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B479F7-E278-B84B-A54F-15989936B0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The rise of fascism</a:t>
            </a:r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C9918EAB-B9A8-294A-9FD1-F2B54FEE91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65137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447931"/>
            <a:ext cx="10515600" cy="409724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AU" sz="2300" dirty="0"/>
              <a:t>The failure of the Beer Hall Putsch made Hitler turn to legitimate means to gain power</a:t>
            </a:r>
          </a:p>
          <a:p>
            <a:pPr>
              <a:lnSpc>
                <a:spcPct val="120000"/>
              </a:lnSpc>
            </a:pPr>
            <a:r>
              <a:rPr lang="en-AU" sz="2300" b="1" dirty="0"/>
              <a:t>The National Socialist Party: </a:t>
            </a:r>
            <a:r>
              <a:rPr lang="en-AU" sz="2300" dirty="0"/>
              <a:t>Hitler’s political platform claimed that Germany must rid itself of its ‘impure elements’ in order to restore its strength</a:t>
            </a:r>
          </a:p>
          <a:p>
            <a:pPr lvl="1">
              <a:lnSpc>
                <a:spcPct val="120000"/>
              </a:lnSpc>
            </a:pPr>
            <a:r>
              <a:rPr lang="en-AU" sz="2300" dirty="0"/>
              <a:t>Even more than restoring the German economy, Hitler sought to reshape German identity</a:t>
            </a:r>
          </a:p>
          <a:p>
            <a:pPr>
              <a:lnSpc>
                <a:spcPct val="120000"/>
              </a:lnSpc>
            </a:pPr>
            <a:r>
              <a:rPr lang="en-AU" sz="2300" b="1" dirty="0"/>
              <a:t>The four pillars of National Socialist ideology and education: </a:t>
            </a:r>
            <a:endParaRPr lang="en-AU" sz="2300" dirty="0"/>
          </a:p>
          <a:p>
            <a:pPr lvl="1">
              <a:lnSpc>
                <a:spcPct val="120000"/>
              </a:lnSpc>
            </a:pPr>
            <a:r>
              <a:rPr lang="en-AU" sz="2300" dirty="0"/>
              <a:t>Nationalism</a:t>
            </a:r>
          </a:p>
          <a:p>
            <a:pPr lvl="1">
              <a:lnSpc>
                <a:spcPct val="120000"/>
              </a:lnSpc>
            </a:pPr>
            <a:r>
              <a:rPr lang="en-AU" sz="2300" i="1" dirty="0"/>
              <a:t>Lebensraum</a:t>
            </a:r>
            <a:r>
              <a:rPr lang="en-AU" sz="2300" dirty="0"/>
              <a:t> (living space)</a:t>
            </a:r>
          </a:p>
          <a:p>
            <a:pPr lvl="1">
              <a:lnSpc>
                <a:spcPct val="120000"/>
              </a:lnSpc>
            </a:pPr>
            <a:r>
              <a:rPr lang="en-AU" sz="2300" dirty="0"/>
              <a:t>Anti-communism</a:t>
            </a:r>
          </a:p>
          <a:p>
            <a:pPr lvl="1">
              <a:lnSpc>
                <a:spcPct val="120000"/>
              </a:lnSpc>
            </a:pPr>
            <a:r>
              <a:rPr lang="en-AU" sz="2300" dirty="0"/>
              <a:t>Antisemitism</a:t>
            </a:r>
          </a:p>
          <a:p>
            <a:pPr>
              <a:lnSpc>
                <a:spcPct val="100000"/>
              </a:lnSpc>
            </a:pPr>
            <a:endParaRPr lang="en-AU" dirty="0"/>
          </a:p>
          <a:p>
            <a:pPr>
              <a:lnSpc>
                <a:spcPct val="100000"/>
              </a:lnSpc>
            </a:pPr>
            <a:endParaRPr lang="en-AU" sz="2400" dirty="0"/>
          </a:p>
          <a:p>
            <a:pPr marL="457200" lvl="1" indent="0">
              <a:buNone/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75103"/>
            <a:ext cx="10515600" cy="776526"/>
          </a:xfrm>
        </p:spPr>
        <p:txBody>
          <a:bodyPr>
            <a:normAutofit/>
          </a:bodyPr>
          <a:lstStyle/>
          <a:p>
            <a:r>
              <a:rPr lang="en-AU" dirty="0"/>
              <a:t> 7.4 The causes and course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7</a:t>
            </a:fld>
            <a:endParaRPr lang="en-A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9852C1-1F6B-8E4A-9731-A5B8AAC733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1949129"/>
            <a:ext cx="10515600" cy="418592"/>
          </a:xfrm>
        </p:spPr>
        <p:txBody>
          <a:bodyPr/>
          <a:lstStyle/>
          <a:p>
            <a:r>
              <a:rPr lang="en-AU" dirty="0"/>
              <a:t>The rise of the National Socialists: 1928–33 </a:t>
            </a:r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2F400544-A5CF-9441-8108-D09432A3C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38102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2029339"/>
            <a:ext cx="10515600" cy="424930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b="1" dirty="0"/>
              <a:t>1. Nationalism: </a:t>
            </a:r>
            <a:r>
              <a:rPr lang="en-AU" dirty="0"/>
              <a:t>promised to rebuild the military and break the conditions of the Treaty to return a sense of pride to the German people</a:t>
            </a:r>
          </a:p>
          <a:p>
            <a:pPr>
              <a:lnSpc>
                <a:spcPct val="100000"/>
              </a:lnSpc>
            </a:pPr>
            <a:r>
              <a:rPr lang="en-AU" b="1" i="1" dirty="0"/>
              <a:t>2. Lebensraum</a:t>
            </a:r>
            <a:r>
              <a:rPr lang="en-AU" b="1" dirty="0"/>
              <a:t> (living space): </a:t>
            </a:r>
            <a:r>
              <a:rPr lang="en-AU" dirty="0"/>
              <a:t>proposed that Germany needed to expand its borders to make use of the natural resources available in Eastern Europe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Also regarded the Eastern Europeans as ‘racially inferior’</a:t>
            </a:r>
          </a:p>
          <a:p>
            <a:pPr>
              <a:lnSpc>
                <a:spcPct val="100000"/>
              </a:lnSpc>
            </a:pPr>
            <a:r>
              <a:rPr lang="en-AU" b="1" dirty="0"/>
              <a:t> 3. Anti-communism: </a:t>
            </a:r>
            <a:r>
              <a:rPr lang="en-AU" dirty="0"/>
              <a:t>rid Germany of Communism and establish it as a place of more traditional ‘German values’</a:t>
            </a:r>
          </a:p>
          <a:p>
            <a:pPr>
              <a:lnSpc>
                <a:spcPct val="100000"/>
              </a:lnSpc>
            </a:pPr>
            <a:r>
              <a:rPr lang="en-AU" b="1" dirty="0"/>
              <a:t> 4. Antisemitism: </a:t>
            </a:r>
            <a:r>
              <a:rPr lang="en-AU" dirty="0"/>
              <a:t>claimed that Jewish people were the cause of all of Germany’s problems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 ‘Aryan’ race were destined to be the masters of Europe</a:t>
            </a:r>
          </a:p>
          <a:p>
            <a:pPr>
              <a:lnSpc>
                <a:spcPct val="100000"/>
              </a:lnSpc>
            </a:pPr>
            <a:endParaRPr lang="en-AU" dirty="0"/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 7.4 The causes and course of World War II</a:t>
            </a:r>
            <a:endParaRPr lang="en-AU" b="0" dirty="0">
              <a:solidFill>
                <a:schemeClr val="accent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0935-6086-4AE7-8197-45D0411EE3F3}" type="slidenum">
              <a:rPr lang="en-AU" smtClean="0"/>
              <a:t>8</a:t>
            </a:fld>
            <a:endParaRPr lang="en-AU" dirty="0"/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C9918EAB-B9A8-294A-9FD1-F2B54FEE91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© Cambridge University Press 2022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635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CD2516-8233-4B96-BAD9-48CCEC6B4A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486786"/>
            <a:ext cx="10515600" cy="383070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AU" dirty="0"/>
              <a:t>Led by Propaganda Minister Joseph Goebbels, a coordinated media plan was used to sway the thinking of German people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Affordable radios meant National Socialist leadership was broadcast directly into millions of home 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Posters were used to reinforce National Socialist ideology </a:t>
            </a:r>
          </a:p>
          <a:p>
            <a:pPr lvl="1">
              <a:lnSpc>
                <a:spcPct val="100000"/>
              </a:lnSpc>
            </a:pPr>
            <a:r>
              <a:rPr lang="en-AU" dirty="0"/>
              <a:t>The emerging technology of film was also exploited with grand epics like </a:t>
            </a:r>
            <a:r>
              <a:rPr lang="en-AU" i="1" dirty="0"/>
              <a:t>Triumph of the Will </a:t>
            </a:r>
            <a:r>
              <a:rPr lang="en-AU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8C5296-BFFD-402F-B682-FBE76F9CF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 7.4 The causes and course of World War II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D4F93-B64A-4EC9-8E78-2FCE08B9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Cambridge University Press 2022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56F87-6312-4563-BDCA-B93EEB33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FC04F-1492-4AE1-9F5E-8074E380EC6F}" type="slidenum">
              <a:rPr lang="en-AU" smtClean="0"/>
              <a:t>9</a:t>
            </a:fld>
            <a:endParaRPr lang="en-A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242C987-74BF-A24C-BBB2-115C0A6444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Propaganda</a:t>
            </a:r>
          </a:p>
        </p:txBody>
      </p:sp>
    </p:spTree>
    <p:extLst>
      <p:ext uri="{BB962C8B-B14F-4D97-AF65-F5344CB8AC3E}">
        <p14:creationId xmlns:p14="http://schemas.microsoft.com/office/powerpoint/2010/main" val="3461684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SS for WA 10_PowerPoint Template.potx" id="{E5CE4891-05B0-4605-8044-520D04CC5B6A}" vid="{02E2081B-656A-4EF2-BE8D-4A4237C471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92AFE31B250B9468A58C83CA74BCADD" ma:contentTypeVersion="1" ma:contentTypeDescription="Create a new document." ma:contentTypeScope="" ma:versionID="f78be88ddbd71143cc6c11183f95bdd4">
  <xsd:schema xmlns:xsd="http://www.w3.org/2001/XMLSchema" xmlns:xs="http://www.w3.org/2001/XMLSchema" xmlns:p="http://schemas.microsoft.com/office/2006/metadata/properties" xmlns:ns2="0fd31aff-6768-4640-aab6-a45d9791b9d9" targetNamespace="http://schemas.microsoft.com/office/2006/metadata/properties" ma:root="true" ma:fieldsID="8774719f1252ed6bdf970463577565c9" ns2:_="">
    <xsd:import namespace="0fd31aff-6768-4640-aab6-a45d9791b9d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d31aff-6768-4640-aab6-a45d9791b9d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A427175-4438-4028-A12D-87CDA262D47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C3AE910-89CE-45E1-8118-B2530DA09059}">
  <ds:schemaRefs>
    <ds:schemaRef ds:uri="0fd31aff-6768-4640-aab6-a45d9791b9d9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48E0AA6-8543-4B9D-BB8A-9B7684253D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d31aff-6768-4640-aab6-a45d9791b9d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474</TotalTime>
  <Words>4122</Words>
  <Application>Microsoft Office PowerPoint</Application>
  <PresentationFormat>Widescreen</PresentationFormat>
  <Paragraphs>318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Arial</vt:lpstr>
      <vt:lpstr>Calibri</vt:lpstr>
      <vt:lpstr>Office Theme</vt:lpstr>
      <vt:lpstr>Australia’s involvement in World War II (1939–1945)</vt:lpstr>
      <vt:lpstr>7.4 The causes and course of World War II</vt:lpstr>
      <vt:lpstr>7.4 The causes and course of World War II</vt:lpstr>
      <vt:lpstr>7.4 The causes and course of World War II</vt:lpstr>
      <vt:lpstr>7.4 The causes and course of World War II</vt:lpstr>
      <vt:lpstr>7.4 The causes and course of World War II</vt:lpstr>
      <vt:lpstr> 7.4 The causes and course of World War II</vt:lpstr>
      <vt:lpstr> 7.4 The causes and course of World War II</vt:lpstr>
      <vt:lpstr> 7.4 The causes and course of World War II</vt:lpstr>
      <vt:lpstr> 7.4 The causes and course of World War II</vt:lpstr>
      <vt:lpstr> 7.4 The causes and course of World War II</vt:lpstr>
      <vt:lpstr> 7.4 The causes and course of World War II</vt:lpstr>
      <vt:lpstr> 7.5 An examination of significant events of World War II</vt:lpstr>
      <vt:lpstr> 7.5 An examination of significant events of World War II</vt:lpstr>
      <vt:lpstr> 7.5 An examination of significant events of World War II</vt:lpstr>
      <vt:lpstr> 7.5 An examination of significant events of World War II</vt:lpstr>
      <vt:lpstr> 7.5 An examination of significant events of World War II</vt:lpstr>
      <vt:lpstr> 7.5 An examination of significant events of World War II</vt:lpstr>
      <vt:lpstr>7.6 The course of the war and the experiences of Australians in World War II</vt:lpstr>
      <vt:lpstr>7.6 The course of the war and the experiences of Australians in World War II</vt:lpstr>
      <vt:lpstr>7.6 The course of the war and the experiences of Australians in World War II</vt:lpstr>
      <vt:lpstr>7.6 The course of the war and the experiences of Australians in World War II</vt:lpstr>
      <vt:lpstr>7.7 The impact of World War II on the Australian home front </vt:lpstr>
      <vt:lpstr>7.7 The impact of World War II on the Australian home front </vt:lpstr>
      <vt:lpstr>7.7 The impact of World War II on the Australian home front</vt:lpstr>
      <vt:lpstr>7.7 The impact of World War II on the Australian home front</vt:lpstr>
      <vt:lpstr>7.7 The impact of World War II on the Australian home front</vt:lpstr>
      <vt:lpstr>7.8 An examination of a significant event of World War II: the Holocaust</vt:lpstr>
      <vt:lpstr>7.8 An examination of a significant event of World War II: the Holocaust</vt:lpstr>
      <vt:lpstr>7.8 An examination of a significant event of World War II: the Holocaust</vt:lpstr>
      <vt:lpstr>7.8 An examination of a significant event of World War II: the Holocaust</vt:lpstr>
      <vt:lpstr>7.8 An examination of a significant event of World War II: the Holocaust</vt:lpstr>
      <vt:lpstr>7.8 An examination of a significant event of World War II: the Holocaust</vt:lpstr>
      <vt:lpstr>7.8 An examination of a significant event of World War II: the Holocaust</vt:lpstr>
      <vt:lpstr>7.8 An examination of a significant event of World War II: the Holocaust</vt:lpstr>
      <vt:lpstr>7.8 An examination of a significant event of World War II: the Holocaust</vt:lpstr>
      <vt:lpstr>7.9 Conclusion: why does it matter?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Landforms and landscapes</dc:title>
  <dc:creator>linda.kowarzik@cambridge.org</dc:creator>
  <cp:lastModifiedBy>RINTOUL Brooke [Narrogin Senior High School]</cp:lastModifiedBy>
  <cp:revision>17</cp:revision>
  <cp:lastPrinted>2024-07-18T05:30:14Z</cp:lastPrinted>
  <dcterms:created xsi:type="dcterms:W3CDTF">2021-10-01T10:14:17Z</dcterms:created>
  <dcterms:modified xsi:type="dcterms:W3CDTF">2024-07-18T05:30:38Z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0x010100492AFE31B250B9468A58C83CA74BCADD</vt:lpwstr>
  </property>
</Properties>
</file>

<file path=docProps/thumbnail.jpeg>
</file>